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806F-56F5-433A-B78B-F0DFC582AF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753-7C0D-41DC-810C-354B7AA2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4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806F-56F5-433A-B78B-F0DFC582AF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753-7C0D-41DC-810C-354B7AA2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806F-56F5-433A-B78B-F0DFC582AF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753-7C0D-41DC-810C-354B7AA2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3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806F-56F5-433A-B78B-F0DFC582AF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753-7C0D-41DC-810C-354B7AA2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9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806F-56F5-433A-B78B-F0DFC582AF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753-7C0D-41DC-810C-354B7AA2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806F-56F5-433A-B78B-F0DFC582AF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753-7C0D-41DC-810C-354B7AA2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2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806F-56F5-433A-B78B-F0DFC582AF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753-7C0D-41DC-810C-354B7AA2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4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806F-56F5-433A-B78B-F0DFC582AF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753-7C0D-41DC-810C-354B7AA2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0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806F-56F5-433A-B78B-F0DFC582AF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753-7C0D-41DC-810C-354B7AA2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6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806F-56F5-433A-B78B-F0DFC582AF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753-7C0D-41DC-810C-354B7AA2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806F-56F5-433A-B78B-F0DFC582AF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753-7C0D-41DC-810C-354B7AA2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3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70000" contrast="-70000"/>
          </a:blip>
          <a:srcRect/>
          <a:stretch>
            <a:fillRect l="-65000" r="-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C806F-56F5-433A-B78B-F0DFC582AF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0F753-7C0D-41DC-810C-354B7AA2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9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2120"/>
            <a:ext cx="777240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n w="6731" cap="flat" cmpd="dbl" algn="ctr">
                  <a:solidFill>
                    <a:srgbClr val="0D0D0D"/>
                  </a:solidFill>
                  <a:prstDash val="solid"/>
                  <a:round/>
                </a:ln>
                <a:gradFill>
                  <a:gsLst>
                    <a:gs pos="24000">
                      <a:srgbClr val="0D0D0D"/>
                    </a:gs>
                    <a:gs pos="45000">
                      <a:srgbClr val="404040"/>
                    </a:gs>
                    <a:gs pos="83000">
                      <a:srgbClr val="FFC000"/>
                    </a:gs>
                    <a:gs pos="100000">
                      <a:srgbClr val="A6A6A6"/>
                    </a:gs>
                  </a:gsLst>
                  <a:lin ang="5400000" scaled="0"/>
                </a:gradFill>
                <a:effectLst>
                  <a:outerShdw blurRad="50800" dist="50800" dir="5400000" sx="0" sy="0" algn="ctr">
                    <a:srgbClr val="FF9900"/>
                  </a:outerShdw>
                </a:effectLst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Shadow Warrior</a:t>
            </a:r>
            <a:r>
              <a:rPr lang="en-US" sz="2000" b="1" dirty="0">
                <a:ln w="6731" cap="flat" cmpd="dbl" algn="ctr">
                  <a:solidFill>
                    <a:srgbClr val="0D0D0D"/>
                  </a:solidFill>
                  <a:prstDash val="solid"/>
                  <a:round/>
                </a:ln>
                <a:gradFill>
                  <a:gsLst>
                    <a:gs pos="24000">
                      <a:srgbClr val="0D0D0D"/>
                    </a:gs>
                    <a:gs pos="45000">
                      <a:srgbClr val="404040"/>
                    </a:gs>
                    <a:gs pos="83000">
                      <a:srgbClr val="FFC000"/>
                    </a:gs>
                    <a:gs pos="100000">
                      <a:srgbClr val="A6A6A6"/>
                    </a:gs>
                  </a:gsLst>
                  <a:lin ang="5400000" scaled="0"/>
                </a:gradFill>
                <a:effectLst>
                  <a:outerShdw blurRad="50800" dist="50800" dir="5400000" sx="0" sy="0" algn="ctr">
                    <a:srgbClr val="FF9900"/>
                  </a:outerShdw>
                </a:effectLst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n w="6731" cap="flat" cmpd="dbl" algn="ctr">
                  <a:solidFill>
                    <a:srgbClr val="0D0D0D"/>
                  </a:solidFill>
                  <a:prstDash val="solid"/>
                  <a:round/>
                </a:ln>
                <a:gradFill>
                  <a:gsLst>
                    <a:gs pos="24000">
                      <a:srgbClr val="0D0D0D"/>
                    </a:gs>
                    <a:gs pos="45000">
                      <a:srgbClr val="404040"/>
                    </a:gs>
                    <a:gs pos="83000">
                      <a:srgbClr val="FFC000"/>
                    </a:gs>
                    <a:gs pos="100000">
                      <a:srgbClr val="A6A6A6"/>
                    </a:gs>
                  </a:gsLst>
                  <a:lin ang="5400000" scaled="0"/>
                </a:gradFill>
                <a:effectLst>
                  <a:outerShdw blurRad="50800" dist="50800" dir="5400000" sx="0" sy="0" algn="ctr">
                    <a:srgbClr val="FF9900"/>
                  </a:outerShdw>
                </a:effectLst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Association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85477"/>
            <a:ext cx="7772400" cy="1552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n>
                  <a:noFill/>
                </a:ln>
                <a:solidFill>
                  <a:srgbClr val="404040"/>
                </a:solidFill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Presents the </a:t>
            </a:r>
            <a:r>
              <a:rPr lang="en-US" sz="1200" b="1" dirty="0">
                <a:solidFill>
                  <a:srgbClr val="404040"/>
                </a:solidFill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</a:t>
            </a:r>
            <a:r>
              <a:rPr lang="en-US" sz="1200" b="1" baseline="30000" dirty="0">
                <a:solidFill>
                  <a:srgbClr val="404040"/>
                </a:solidFill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solidFill>
                  <a:srgbClr val="404040"/>
                </a:solidFill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200" b="1" dirty="0">
                <a:ln>
                  <a:noFill/>
                </a:ln>
                <a:solidFill>
                  <a:srgbClr val="404040"/>
                </a:solidFill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i="1" dirty="0">
                <a:ln>
                  <a:noFill/>
                </a:ln>
                <a:solidFill>
                  <a:srgbClr val="000000"/>
                </a:solidFill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Tommy Lee Smart SWA Golf Tournament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i="1" dirty="0">
                <a:solidFill>
                  <a:srgbClr val="404040"/>
                </a:solidFill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Stryker</a:t>
            </a:r>
            <a:r>
              <a:rPr lang="en-US" sz="1400" b="1" i="1" dirty="0">
                <a:ln>
                  <a:noFill/>
                </a:ln>
                <a:solidFill>
                  <a:srgbClr val="404040"/>
                </a:solidFill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golf course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n>
                  <a:noFill/>
                </a:ln>
                <a:solidFill>
                  <a:srgbClr val="0D0D0D"/>
                </a:solidFill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Monday, </a:t>
            </a:r>
            <a:r>
              <a:rPr lang="en-US" sz="2000" b="1" dirty="0">
                <a:solidFill>
                  <a:srgbClr val="0D0D0D"/>
                </a:solidFill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2000" b="1" dirty="0">
                <a:ln>
                  <a:noFill/>
                </a:ln>
                <a:solidFill>
                  <a:srgbClr val="0D0D0D"/>
                </a:solidFill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April 2024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32455" y="2423737"/>
            <a:ext cx="44041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Copperplate Gothic Bold" panose="020E0705020206020404" pitchFamily="34" charset="0"/>
              </a:rPr>
              <a:t>RAFFLES</a:t>
            </a:r>
          </a:p>
          <a:p>
            <a:pPr algn="r"/>
            <a:r>
              <a:rPr lang="en-US" sz="1400" dirty="0">
                <a:latin typeface="Copperplate Gothic Bold" panose="020E0705020206020404" pitchFamily="34" charset="0"/>
              </a:rPr>
              <a:t>Mulligans</a:t>
            </a:r>
          </a:p>
          <a:p>
            <a:pPr algn="r"/>
            <a:r>
              <a:rPr lang="en-US" sz="1400" dirty="0">
                <a:latin typeface="Copperplate Gothic Bold" panose="020E0705020206020404" pitchFamily="34" charset="0"/>
              </a:rPr>
              <a:t>Red Tees</a:t>
            </a:r>
          </a:p>
          <a:p>
            <a:pPr algn="r"/>
            <a:endParaRPr lang="en-US" sz="1400" dirty="0">
              <a:latin typeface="Copperplate Gothic Bold" panose="020E0705020206020404" pitchFamily="34" charset="0"/>
            </a:endParaRPr>
          </a:p>
          <a:p>
            <a:pPr algn="r"/>
            <a:r>
              <a:rPr lang="en-US" sz="1400" dirty="0">
                <a:latin typeface="Copperplate Gothic Bold" panose="020E0705020206020404" pitchFamily="34" charset="0"/>
              </a:rPr>
              <a:t>PRIZES</a:t>
            </a:r>
          </a:p>
          <a:p>
            <a:pPr algn="r"/>
            <a:r>
              <a:rPr lang="en-US" sz="1400" dirty="0">
                <a:latin typeface="Copperplate Gothic Bold" panose="020E0705020206020404" pitchFamily="34" charset="0"/>
              </a:rPr>
              <a:t>1</a:t>
            </a:r>
            <a:r>
              <a:rPr lang="en-US" sz="1400" baseline="30000" dirty="0">
                <a:latin typeface="Copperplate Gothic Bold" panose="020E0705020206020404" pitchFamily="34" charset="0"/>
              </a:rPr>
              <a:t>St</a:t>
            </a:r>
            <a:r>
              <a:rPr lang="en-US" sz="1400" dirty="0">
                <a:latin typeface="Copperplate Gothic Bold" panose="020E0705020206020404" pitchFamily="34" charset="0"/>
              </a:rPr>
              <a:t>, 2</a:t>
            </a:r>
            <a:r>
              <a:rPr lang="en-US" sz="1400" baseline="30000" dirty="0">
                <a:latin typeface="Copperplate Gothic Bold" panose="020E0705020206020404" pitchFamily="34" charset="0"/>
              </a:rPr>
              <a:t>nd</a:t>
            </a:r>
            <a:r>
              <a:rPr lang="en-US" sz="1400" dirty="0">
                <a:latin typeface="Copperplate Gothic Bold" panose="020E0705020206020404" pitchFamily="34" charset="0"/>
              </a:rPr>
              <a:t>, and 3</a:t>
            </a:r>
            <a:r>
              <a:rPr lang="en-US" sz="1400" baseline="30000" dirty="0">
                <a:latin typeface="Copperplate Gothic Bold" panose="020E0705020206020404" pitchFamily="34" charset="0"/>
              </a:rPr>
              <a:t>rd</a:t>
            </a:r>
            <a:r>
              <a:rPr lang="en-US" sz="1400" dirty="0">
                <a:latin typeface="Copperplate Gothic Bold" panose="020E0705020206020404" pitchFamily="34" charset="0"/>
              </a:rPr>
              <a:t> Place</a:t>
            </a:r>
          </a:p>
          <a:p>
            <a:pPr algn="r"/>
            <a:r>
              <a:rPr lang="en-US" sz="1400" dirty="0"/>
              <a:t>		</a:t>
            </a:r>
            <a:r>
              <a:rPr lang="en-US" sz="1400" dirty="0">
                <a:latin typeface="Copperplate Gothic Bold" panose="020E0705020206020404" pitchFamily="34" charset="0"/>
              </a:rPr>
              <a:t>LONGEST DRIVE* </a:t>
            </a:r>
          </a:p>
          <a:p>
            <a:pPr algn="r"/>
            <a:r>
              <a:rPr lang="en-US" sz="1400" dirty="0">
                <a:latin typeface="Copperplate Gothic Bold" panose="020E0705020206020404" pitchFamily="34" charset="0"/>
              </a:rPr>
              <a:t>		CLOSEST TO THE PIN*</a:t>
            </a:r>
          </a:p>
        </p:txBody>
      </p:sp>
      <p:sp>
        <p:nvSpPr>
          <p:cNvPr id="9" name="Rectangle 8"/>
          <p:cNvSpPr/>
          <p:nvPr/>
        </p:nvSpPr>
        <p:spPr>
          <a:xfrm>
            <a:off x="1618866" y="2401360"/>
            <a:ext cx="2510287" cy="17083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28600" tIns="228600" rIns="228600" bIns="2286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FFFFFF"/>
                </a:solidFill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$500 Hole Sponsorship**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solidFill>
                  <a:srgbClr val="FFFFFF"/>
                </a:solidFill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$40.00 Player Fee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FFFFFF"/>
                </a:solidFill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0800 – Registration begins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FFFFFF"/>
                </a:solidFill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0930 - Shotgun Start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FFFFFF"/>
                </a:solidFill>
                <a:latin typeface="Copperplate Gothic Bold" panose="020E07050202060204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Box Lunch &amp; 2 Beverages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57" y="2401359"/>
            <a:ext cx="1335509" cy="1708361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383232"/>
              </p:ext>
            </p:extLst>
          </p:nvPr>
        </p:nvGraphicFramePr>
        <p:xfrm>
          <a:off x="0" y="4132097"/>
          <a:ext cx="7762324" cy="29606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0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5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0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4196"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Team Name/Sponsor: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Address: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51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Phone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491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spc="100" baseline="0" dirty="0">
                          <a:solidFill>
                            <a:schemeClr val="tx1"/>
                          </a:solidFill>
                        </a:rPr>
                        <a:t>PLAYERS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491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491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491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7222676"/>
            <a:ext cx="7762324" cy="3080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tabLst>
                <a:tab pos="2628900" algn="l"/>
                <a:tab pos="4572000" algn="l"/>
              </a:tabLs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Male and Female categories. Mulligans and Red Tees not allowed for prize purposes.</a:t>
            </a:r>
          </a:p>
          <a:p>
            <a:pPr>
              <a:tabLst>
                <a:tab pos="2628900" algn="l"/>
                <a:tab pos="4572000" algn="l"/>
              </a:tabLst>
            </a:pPr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 Hole Sponsorship includes a 4 person team and advertisement at a Tee </a:t>
            </a:r>
            <a:r>
              <a:rPr lang="en-US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Box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Submit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Registration Form to: </a:t>
            </a:r>
            <a:r>
              <a:rPr lang="en-US" sz="1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swa.golf.org@gmail.com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deadline to pre-register is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Sep 2021.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tabLst>
                <a:tab pos="2628900" algn="l"/>
                <a:tab pos="45720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checks payable to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sz="1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Shadow Warrior Association.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pay via Credit Card, email </a:t>
            </a:r>
            <a:r>
              <a:rPr lang="en-US" sz="1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shadow.warrior.treasurer@gmail.com</a:t>
            </a:r>
            <a:endParaRPr lang="en-US" sz="1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tabLst>
                <a:tab pos="2628900" algn="l"/>
                <a:tab pos="4572000" algn="l"/>
              </a:tabLst>
            </a:pPr>
            <a:r>
              <a:rPr lang="en-US" b="1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consider items for Player Bags, Sponsorships and Tournament Raffle Items.  Ship to </a:t>
            </a:r>
          </a:p>
          <a:p>
            <a:pPr>
              <a:spcAft>
                <a:spcPts val="800"/>
              </a:spcAft>
              <a:tabLst>
                <a:tab pos="2628900" algn="l"/>
                <a:tab pos="4572000" algn="l"/>
              </a:tabLst>
            </a:pPr>
            <a:r>
              <a:rPr lang="en-US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Shado</a:t>
            </a:r>
            <a:r>
              <a:rPr lang="en-US" sz="1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Warrior C/o 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Brian Stapleton 2535 Huntington </a:t>
            </a:r>
            <a:r>
              <a:rPr lang="en-US" sz="12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Fayetteville 28303</a:t>
            </a:r>
          </a:p>
          <a:p>
            <a:pPr>
              <a:spcAft>
                <a:spcPts val="800"/>
              </a:spcAft>
              <a:tabLst>
                <a:tab pos="2628900" algn="l"/>
                <a:tab pos="45720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more information on sponsorship or prize donations email us at: </a:t>
            </a: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stapletonb01@gmail.com</a:t>
            </a:r>
            <a:endParaRPr lang="en-US" sz="16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tabLst>
                <a:tab pos="2628900" algn="l"/>
                <a:tab pos="45720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website: </a:t>
            </a:r>
            <a:r>
              <a:rPr lang="en-US" sz="1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http://www.112swa.org/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627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215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Copperplate Gothic Bold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 Tackett</dc:creator>
  <cp:lastModifiedBy>Michael Millward</cp:lastModifiedBy>
  <cp:revision>24</cp:revision>
  <dcterms:created xsi:type="dcterms:W3CDTF">2016-03-01T18:48:06Z</dcterms:created>
  <dcterms:modified xsi:type="dcterms:W3CDTF">2024-01-28T17:05:49Z</dcterms:modified>
</cp:coreProperties>
</file>